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Computer Says No" panose="020B0604020202020204" charset="0"/>
      <p:regular r:id="rId23"/>
    </p:embeddedFont>
    <p:embeddedFont>
      <p:font typeface="Poppins Bold" panose="020B0604020202020204" charset="0"/>
      <p:regular r:id="rId24"/>
    </p:embeddedFont>
    <p:embeddedFont>
      <p:font typeface="Poppins Light" panose="00000400000000000000" pitchFamily="2" charset="0"/>
      <p:regular r:id="rId25"/>
    </p:embeddedFont>
    <p:embeddedFont>
      <p:font typeface="Poppins Medium" panose="00000600000000000000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667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sv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sv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2850925" y="6497858"/>
            <a:ext cx="6926813" cy="462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By Shen lei and Xavier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TextBox 9"/>
          <p:cNvSpPr txBox="1"/>
          <p:nvPr/>
        </p:nvSpPr>
        <p:spPr>
          <a:xfrm>
            <a:off x="2192189" y="2899018"/>
            <a:ext cx="10480212" cy="341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40"/>
              </a:lnSpc>
            </a:pPr>
            <a:r>
              <a:rPr lang="en-US" sz="18527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Reinforcement Learning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68070" y="1877776"/>
            <a:ext cx="710395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DELE CA2 PART B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331156" y="1563451"/>
            <a:ext cx="7573219" cy="8296504"/>
          </a:xfrm>
          <a:custGeom>
            <a:avLst/>
            <a:gdLst/>
            <a:ahLst/>
            <a:cxnLst/>
            <a:rect l="l" t="t" r="r" b="b"/>
            <a:pathLst>
              <a:path w="7573219" h="8296504">
                <a:moveTo>
                  <a:pt x="7573219" y="0"/>
                </a:moveTo>
                <a:lnTo>
                  <a:pt x="0" y="0"/>
                </a:lnTo>
                <a:lnTo>
                  <a:pt x="0" y="8296504"/>
                </a:lnTo>
                <a:lnTo>
                  <a:pt x="7573219" y="8296504"/>
                </a:lnTo>
                <a:lnTo>
                  <a:pt x="7573219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738979" y="-352451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352088" y="3525189"/>
            <a:ext cx="9976176" cy="6568841"/>
          </a:xfrm>
          <a:custGeom>
            <a:avLst/>
            <a:gdLst/>
            <a:ahLst/>
            <a:cxnLst/>
            <a:rect l="l" t="t" r="r" b="b"/>
            <a:pathLst>
              <a:path w="9976176" h="6568841">
                <a:moveTo>
                  <a:pt x="0" y="0"/>
                </a:moveTo>
                <a:lnTo>
                  <a:pt x="9976176" y="0"/>
                </a:lnTo>
                <a:lnTo>
                  <a:pt x="9976176" y="6568841"/>
                </a:lnTo>
                <a:lnTo>
                  <a:pt x="0" y="65688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4" b="-540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758318" y="1761187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NORMAL DQN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71271" y="3064243"/>
            <a:ext cx="7488726" cy="714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6"/>
              </a:lnSpc>
            </a:pPr>
            <a:endParaRPr/>
          </a:p>
          <a:p>
            <a:pPr algn="l">
              <a:lnSpc>
                <a:spcPts val="3556"/>
              </a:lnSpc>
            </a:pPr>
            <a:r>
              <a:rPr lang="en-US" sz="254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marL="1096831" lvl="2" indent="-365610" algn="l">
              <a:lnSpc>
                <a:spcPts val="3556"/>
              </a:lnSpc>
              <a:buFont typeface="Arial"/>
              <a:buChar char="⚬"/>
            </a:pPr>
            <a:r>
              <a:rPr lang="en-US" sz="254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 convergence to high-reward policy.</a:t>
            </a:r>
          </a:p>
          <a:p>
            <a:pPr marL="1096831" lvl="2" indent="-365610" algn="l">
              <a:lnSpc>
                <a:spcPts val="3556"/>
              </a:lnSpc>
              <a:buFont typeface="Arial"/>
              <a:buChar char="⚬"/>
            </a:pPr>
            <a:r>
              <a:rPr lang="en-US" sz="254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Strong early learning signals.</a:t>
            </a:r>
          </a:p>
          <a:p>
            <a:pPr marL="1096831" lvl="2" indent="-365610" algn="l">
              <a:lnSpc>
                <a:spcPts val="3556"/>
              </a:lnSpc>
              <a:buFont typeface="Arial"/>
              <a:buChar char="⚬"/>
            </a:pPr>
            <a:r>
              <a:rPr lang="en-US" sz="254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Improved Q-value accuracy over time.</a:t>
            </a:r>
          </a:p>
          <a:p>
            <a:pPr marL="1096831" lvl="2" indent="-365610" algn="l">
              <a:lnSpc>
                <a:spcPts val="3556"/>
              </a:lnSpc>
              <a:buFont typeface="Arial"/>
              <a:buChar char="⚬"/>
            </a:pPr>
            <a:r>
              <a:rPr lang="en-US" sz="254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Consistent high returns once converged.</a:t>
            </a:r>
          </a:p>
          <a:p>
            <a:pPr algn="l">
              <a:lnSpc>
                <a:spcPts val="3556"/>
              </a:lnSpc>
            </a:pPr>
            <a:r>
              <a:rPr lang="en-US" sz="254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Weaknesses:</a:t>
            </a:r>
          </a:p>
          <a:p>
            <a:pPr marL="1096831" lvl="2" indent="-365610" algn="l">
              <a:lnSpc>
                <a:spcPts val="3556"/>
              </a:lnSpc>
              <a:buFont typeface="Arial"/>
              <a:buChar char="⚬"/>
            </a:pPr>
            <a:r>
              <a:rPr lang="en-US" sz="254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Late-stage gradient spikes.</a:t>
            </a:r>
          </a:p>
          <a:p>
            <a:pPr marL="1096831" lvl="2" indent="-365610" algn="l">
              <a:lnSpc>
                <a:spcPts val="3556"/>
              </a:lnSpc>
              <a:buFont typeface="Arial"/>
              <a:buChar char="⚬"/>
            </a:pPr>
            <a:r>
              <a:rPr lang="en-US" sz="254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Fluctuating Q-values even after convergence.</a:t>
            </a:r>
          </a:p>
          <a:p>
            <a:pPr marL="1096831" lvl="2" indent="-365610" algn="l">
              <a:lnSpc>
                <a:spcPts val="3556"/>
              </a:lnSpc>
              <a:buFont typeface="Arial"/>
              <a:buChar char="⚬"/>
            </a:pPr>
            <a:r>
              <a:rPr lang="en-US" sz="254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Sudden loss spikes indicating sensitivity to certain states.</a:t>
            </a:r>
          </a:p>
          <a:p>
            <a:pPr marL="1096831" lvl="2" indent="-365610" algn="l">
              <a:lnSpc>
                <a:spcPts val="3556"/>
              </a:lnSpc>
              <a:buFont typeface="Arial"/>
              <a:buChar char="⚬"/>
            </a:pPr>
            <a:r>
              <a:rPr lang="en-US" sz="254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Occasional large drops in episode returns.</a:t>
            </a:r>
          </a:p>
          <a:p>
            <a:pPr algn="l">
              <a:lnSpc>
                <a:spcPts val="3556"/>
              </a:lnSpc>
            </a:pPr>
            <a:endParaRPr lang="en-US" sz="254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556"/>
              </a:lnSpc>
            </a:pPr>
            <a:endParaRPr lang="en-US" sz="254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3219466" y="1294462"/>
            <a:ext cx="1667423" cy="1661511"/>
          </a:xfrm>
          <a:custGeom>
            <a:avLst/>
            <a:gdLst/>
            <a:ahLst/>
            <a:cxnLst/>
            <a:rect l="l" t="t" r="r" b="b"/>
            <a:pathLst>
              <a:path w="1667423" h="1661511">
                <a:moveTo>
                  <a:pt x="0" y="0"/>
                </a:moveTo>
                <a:lnTo>
                  <a:pt x="1667424" y="0"/>
                </a:lnTo>
                <a:lnTo>
                  <a:pt x="1667424" y="1661511"/>
                </a:lnTo>
                <a:lnTo>
                  <a:pt x="0" y="1661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738979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374396" y="2879055"/>
            <a:ext cx="9464006" cy="6269904"/>
          </a:xfrm>
          <a:custGeom>
            <a:avLst/>
            <a:gdLst/>
            <a:ahLst/>
            <a:cxnLst/>
            <a:rect l="l" t="t" r="r" b="b"/>
            <a:pathLst>
              <a:path w="9464006" h="6269904">
                <a:moveTo>
                  <a:pt x="0" y="0"/>
                </a:moveTo>
                <a:lnTo>
                  <a:pt x="9464007" y="0"/>
                </a:lnTo>
                <a:lnTo>
                  <a:pt x="9464007" y="6269904"/>
                </a:lnTo>
                <a:lnTo>
                  <a:pt x="0" y="6269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37439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NOISY DQN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15497" y="2256622"/>
            <a:ext cx="8044500" cy="7457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marL="570601" lvl="1" indent="-285301" algn="l">
              <a:lnSpc>
                <a:spcPts val="3700"/>
              </a:lnSpc>
              <a:buFont typeface="Arial"/>
              <a:buChar char="•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Fast learning with rapid early performance gains.</a:t>
            </a:r>
          </a:p>
          <a:p>
            <a:pPr marL="570601" lvl="1" indent="-285301" algn="l">
              <a:lnSpc>
                <a:spcPts val="3700"/>
              </a:lnSpc>
              <a:buFont typeface="Arial"/>
              <a:buChar char="•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Effective exploration from parameter noise.</a:t>
            </a:r>
          </a:p>
          <a:p>
            <a:pPr marL="570601" lvl="1" indent="-285301" algn="l">
              <a:lnSpc>
                <a:spcPts val="3700"/>
              </a:lnSpc>
              <a:buFont typeface="Arial"/>
              <a:buChar char="•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Improved Q-value accuracy over time.</a:t>
            </a:r>
          </a:p>
          <a:p>
            <a:pPr marL="570601" lvl="1" indent="-285301" algn="l">
              <a:lnSpc>
                <a:spcPts val="3700"/>
              </a:lnSpc>
              <a:buFont typeface="Arial"/>
              <a:buChar char="•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Sustains high average returns after convergence.</a:t>
            </a:r>
          </a:p>
          <a:p>
            <a:pPr algn="l">
              <a:lnSpc>
                <a:spcPts val="3700"/>
              </a:lnSpc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Weaknesses:</a:t>
            </a:r>
          </a:p>
          <a:p>
            <a:pPr marL="570601" lvl="1" indent="-285301" algn="l">
              <a:lnSpc>
                <a:spcPts val="3700"/>
              </a:lnSpc>
              <a:buFont typeface="Arial"/>
              <a:buChar char="•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Frequent late-stage gradient spikes.</a:t>
            </a:r>
          </a:p>
          <a:p>
            <a:pPr marL="570601" lvl="1" indent="-285301" algn="l">
              <a:lnSpc>
                <a:spcPts val="3700"/>
              </a:lnSpc>
              <a:buFont typeface="Arial"/>
              <a:buChar char="•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Persistent Q-value fluctuations after convergence.</a:t>
            </a:r>
          </a:p>
          <a:p>
            <a:pPr marL="570601" lvl="1" indent="-285301" algn="l">
              <a:lnSpc>
                <a:spcPts val="3700"/>
              </a:lnSpc>
              <a:buFont typeface="Arial"/>
              <a:buChar char="•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Episodic return drops despite strong averages.</a:t>
            </a:r>
          </a:p>
          <a:p>
            <a:pPr marL="570601" lvl="1" indent="-285301" algn="l">
              <a:lnSpc>
                <a:spcPts val="3700"/>
              </a:lnSpc>
              <a:buFont typeface="Arial"/>
              <a:buChar char="•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Instability in value estimation during noisy exploration.</a:t>
            </a:r>
          </a:p>
          <a:p>
            <a:pPr algn="l">
              <a:lnSpc>
                <a:spcPts val="3700"/>
              </a:lnSpc>
            </a:pPr>
            <a:endParaRPr lang="en-US" sz="2642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513488" y="990241"/>
            <a:ext cx="1667423" cy="1661511"/>
          </a:xfrm>
          <a:custGeom>
            <a:avLst/>
            <a:gdLst/>
            <a:ahLst/>
            <a:cxnLst/>
            <a:rect l="l" t="t" r="r" b="b"/>
            <a:pathLst>
              <a:path w="1667423" h="1661511">
                <a:moveTo>
                  <a:pt x="0" y="0"/>
                </a:moveTo>
                <a:lnTo>
                  <a:pt x="1667423" y="0"/>
                </a:lnTo>
                <a:lnTo>
                  <a:pt x="1667423" y="1661510"/>
                </a:lnTo>
                <a:lnTo>
                  <a:pt x="0" y="166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738979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361065" y="2613292"/>
            <a:ext cx="8782935" cy="5818694"/>
          </a:xfrm>
          <a:custGeom>
            <a:avLst/>
            <a:gdLst/>
            <a:ahLst/>
            <a:cxnLst/>
            <a:rect l="l" t="t" r="r" b="b"/>
            <a:pathLst>
              <a:path w="8782935" h="5818694">
                <a:moveTo>
                  <a:pt x="0" y="0"/>
                </a:moveTo>
                <a:lnTo>
                  <a:pt x="8782935" y="0"/>
                </a:lnTo>
                <a:lnTo>
                  <a:pt x="8782935" y="5818695"/>
                </a:lnTo>
                <a:lnTo>
                  <a:pt x="0" y="5818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374396" y="1495425"/>
            <a:ext cx="7678893" cy="1117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SAC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18479" y="831804"/>
            <a:ext cx="8044500" cy="932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</a:pPr>
            <a:endParaRPr/>
          </a:p>
          <a:p>
            <a:pPr marL="570601" lvl="1" indent="-285301" algn="l">
              <a:lnSpc>
                <a:spcPts val="3700"/>
              </a:lnSpc>
              <a:buFont typeface="Arial"/>
              <a:buChar char="•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Strengths:</a:t>
            </a:r>
          </a:p>
          <a:p>
            <a:pPr marL="1141202" lvl="2" indent="-380401" algn="l">
              <a:lnSpc>
                <a:spcPts val="3700"/>
              </a:lnSpc>
              <a:buFont typeface="Arial"/>
              <a:buChar char="⚬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Smooth, controlled gradient growth during early-to-mid training.</a:t>
            </a:r>
          </a:p>
          <a:p>
            <a:pPr marL="1141202" lvl="2" indent="-380401" algn="l">
              <a:lnSpc>
                <a:spcPts val="3700"/>
              </a:lnSpc>
              <a:buFont typeface="Arial"/>
              <a:buChar char="⚬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Stable low loss for first 60k steps.</a:t>
            </a:r>
          </a:p>
          <a:p>
            <a:pPr marL="1141202" lvl="2" indent="-380401" algn="l">
              <a:lnSpc>
                <a:spcPts val="3700"/>
              </a:lnSpc>
              <a:buFont typeface="Arial"/>
              <a:buChar char="⚬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Steady Q-value improvement from negative to high positive.</a:t>
            </a:r>
          </a:p>
          <a:p>
            <a:pPr marL="1141202" lvl="2" indent="-380401" algn="l">
              <a:lnSpc>
                <a:spcPts val="3700"/>
              </a:lnSpc>
              <a:buFont typeface="Arial"/>
              <a:buChar char="⚬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Rapid early episode return gains and sustained good performance.</a:t>
            </a:r>
          </a:p>
          <a:p>
            <a:pPr marL="1141202" lvl="2" indent="-380401" algn="l">
              <a:lnSpc>
                <a:spcPts val="3700"/>
              </a:lnSpc>
              <a:buFont typeface="Arial"/>
              <a:buChar char="⚬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near-zero returns indicate excellent pendulum control before collapse.</a:t>
            </a:r>
          </a:p>
          <a:p>
            <a:pPr marL="570601" lvl="1" indent="-285301" algn="l">
              <a:lnSpc>
                <a:spcPts val="3700"/>
              </a:lnSpc>
              <a:buFont typeface="Arial"/>
              <a:buChar char="•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Weaknesses:</a:t>
            </a:r>
          </a:p>
          <a:p>
            <a:pPr marL="1141202" lvl="2" indent="-380401" algn="l">
              <a:lnSpc>
                <a:spcPts val="3700"/>
              </a:lnSpc>
              <a:buFont typeface="Arial"/>
              <a:buChar char="⚬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Post-60k step gradient and loss explosions indicate training breakdown.</a:t>
            </a:r>
          </a:p>
          <a:p>
            <a:pPr marL="1141202" lvl="2" indent="-380401" algn="l">
              <a:lnSpc>
                <a:spcPts val="3700"/>
              </a:lnSpc>
              <a:buFont typeface="Arial"/>
              <a:buChar char="⚬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 self-recovery once instability begins.</a:t>
            </a:r>
          </a:p>
          <a:p>
            <a:pPr marL="1141202" lvl="2" indent="-380401" algn="l">
              <a:lnSpc>
                <a:spcPts val="3700"/>
              </a:lnSpc>
              <a:buFont typeface="Arial"/>
              <a:buChar char="⚬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Persistent Q-value volatility despite upward trend.</a:t>
            </a:r>
          </a:p>
          <a:p>
            <a:pPr marL="1141202" lvl="2" indent="-380401" algn="l">
              <a:lnSpc>
                <a:spcPts val="3700"/>
              </a:lnSpc>
              <a:buFont typeface="Arial"/>
              <a:buChar char="⚬"/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Final episode performance collapse tied to instability.</a:t>
            </a:r>
          </a:p>
          <a:p>
            <a:pPr algn="l">
              <a:lnSpc>
                <a:spcPts val="3700"/>
              </a:lnSpc>
            </a:pPr>
            <a:endParaRPr lang="en-US" sz="2642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498180" y="159485"/>
            <a:ext cx="1667423" cy="1661511"/>
          </a:xfrm>
          <a:custGeom>
            <a:avLst/>
            <a:gdLst/>
            <a:ahLst/>
            <a:cxnLst/>
            <a:rect l="l" t="t" r="r" b="b"/>
            <a:pathLst>
              <a:path w="1667423" h="1661511">
                <a:moveTo>
                  <a:pt x="0" y="0"/>
                </a:moveTo>
                <a:lnTo>
                  <a:pt x="1667423" y="0"/>
                </a:lnTo>
                <a:lnTo>
                  <a:pt x="1667423" y="1661511"/>
                </a:lnTo>
                <a:lnTo>
                  <a:pt x="0" y="1661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17105" y="159703"/>
            <a:ext cx="1434762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 from baseline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23666" y="1678622"/>
            <a:ext cx="11534504" cy="7963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8"/>
              </a:lnSpc>
            </a:pPr>
            <a:endParaRPr/>
          </a:p>
          <a:p>
            <a:pPr algn="ctr">
              <a:lnSpc>
                <a:spcPts val="4198"/>
              </a:lnSpc>
            </a:pPr>
            <a:endParaRPr/>
          </a:p>
          <a:p>
            <a:pPr algn="ctr">
              <a:lnSpc>
                <a:spcPts val="4198"/>
              </a:lnSpc>
            </a:pPr>
            <a:r>
              <a:rPr lang="en-US" sz="29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Normal DQN</a:t>
            </a:r>
          </a:p>
          <a:p>
            <a:pPr marL="647417" lvl="1" indent="-323709" algn="ctr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 performance in terms of returns.</a:t>
            </a:r>
          </a:p>
          <a:p>
            <a:pPr marL="647417" lvl="1" indent="-323709" algn="ctr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Unstable — frequent Q-value fluctuations and episodic return drops.</a:t>
            </a:r>
          </a:p>
          <a:p>
            <a:pPr algn="ctr">
              <a:lnSpc>
                <a:spcPts val="4198"/>
              </a:lnSpc>
            </a:pPr>
            <a:r>
              <a:rPr lang="en-US" sz="29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Noisy DQN</a:t>
            </a:r>
          </a:p>
          <a:p>
            <a:pPr marL="647417" lvl="1" indent="-323709" algn="ctr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More stable training process.</a:t>
            </a:r>
          </a:p>
          <a:p>
            <a:pPr marL="647417" lvl="1" indent="-323709" algn="ctr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Decent performance with effective exploration from parameter noise.</a:t>
            </a:r>
          </a:p>
          <a:p>
            <a:pPr algn="ctr">
              <a:lnSpc>
                <a:spcPts val="4198"/>
              </a:lnSpc>
            </a:pPr>
            <a:r>
              <a:rPr lang="en-US" sz="29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SAC</a:t>
            </a:r>
          </a:p>
          <a:p>
            <a:pPr marL="647417" lvl="1" indent="-323709" algn="ctr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Most stable learning curve.</a:t>
            </a:r>
          </a:p>
          <a:p>
            <a:pPr marL="647417" lvl="1" indent="-323709" algn="ctr">
              <a:lnSpc>
                <a:spcPts val="4198"/>
              </a:lnSpc>
              <a:buFont typeface="Arial"/>
              <a:buChar char="•"/>
            </a:pPr>
            <a:r>
              <a:rPr lang="en-US" sz="299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Underperforms in returns compared to DQN-based models.</a:t>
            </a:r>
          </a:p>
          <a:p>
            <a:pPr algn="ctr">
              <a:lnSpc>
                <a:spcPts val="4198"/>
              </a:lnSpc>
            </a:pPr>
            <a:endParaRPr lang="en-US" sz="299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5765451" y="802857"/>
            <a:ext cx="767889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MODEL IMPROVEMENTS I DID FOR EACH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NORMAL DQN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13464" y="6629787"/>
            <a:ext cx="3929669" cy="2135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ctr">
              <a:lnSpc>
                <a:spcPts val="340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DoubleDqn</a:t>
            </a:r>
          </a:p>
          <a:p>
            <a:pPr marL="453390" lvl="1" indent="-226695" algn="ctr">
              <a:lnSpc>
                <a:spcPts val="340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Dueling Dqn</a:t>
            </a:r>
          </a:p>
          <a:p>
            <a:pPr marL="453390" lvl="1" indent="-226695" algn="ctr">
              <a:lnSpc>
                <a:spcPts val="340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Prioritised Dqn</a:t>
            </a:r>
          </a:p>
          <a:p>
            <a:pPr marL="453390" lvl="1" indent="-226695" algn="ctr">
              <a:lnSpc>
                <a:spcPts val="340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Reward Normalized Dqn</a:t>
            </a:r>
          </a:p>
          <a:p>
            <a:pPr algn="ctr">
              <a:lnSpc>
                <a:spcPts val="3402"/>
              </a:lnSpc>
            </a:pPr>
            <a:endParaRPr lang="en-US" sz="2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NOISY DQN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79030" y="5194987"/>
            <a:ext cx="399417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SOFT ACTOR-CRITIC (SAC)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273731"/>
            <a:ext cx="3037045" cy="42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ctr">
              <a:lnSpc>
                <a:spcPts val="340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True noisy Dqn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64804" y="6121331"/>
            <a:ext cx="3037045" cy="850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ctr">
              <a:lnSpc>
                <a:spcPts val="340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Auto Entropy SAC</a:t>
            </a:r>
          </a:p>
          <a:p>
            <a:pPr marL="453390" lvl="1" indent="-226695" algn="ctr">
              <a:lnSpc>
                <a:spcPts val="3402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Normalized SAC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738979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635544" y="2402543"/>
            <a:ext cx="8782935" cy="5818694"/>
          </a:xfrm>
          <a:custGeom>
            <a:avLst/>
            <a:gdLst/>
            <a:ahLst/>
            <a:cxnLst/>
            <a:rect l="l" t="t" r="r" b="b"/>
            <a:pathLst>
              <a:path w="8782935" h="5818694">
                <a:moveTo>
                  <a:pt x="0" y="0"/>
                </a:moveTo>
                <a:lnTo>
                  <a:pt x="8782935" y="0"/>
                </a:lnTo>
                <a:lnTo>
                  <a:pt x="8782935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0" y="466725"/>
            <a:ext cx="10210206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BEST IMPROVEMENT AND HYPERPARAMETER TUNING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01183" y="2200839"/>
            <a:ext cx="8044500" cy="6524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Observation:</a:t>
            </a:r>
          </a:p>
          <a:p>
            <a:pPr algn="l">
              <a:lnSpc>
                <a:spcPts val="3700"/>
              </a:lnSpc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Normalised DQN improved stability over Normal DQN but slightly reduced average episode returns.</a:t>
            </a:r>
          </a:p>
          <a:p>
            <a:pPr algn="l">
              <a:lnSpc>
                <a:spcPts val="3700"/>
              </a:lnSpc>
            </a:pPr>
            <a:endParaRPr lang="en-US" sz="2642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700"/>
              </a:lnSpc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Decision:</a:t>
            </a:r>
          </a:p>
          <a:p>
            <a:pPr algn="l">
              <a:lnSpc>
                <a:spcPts val="3700"/>
              </a:lnSpc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Trial Normal DQN (high returns, unstable).</a:t>
            </a:r>
          </a:p>
          <a:p>
            <a:pPr algn="l">
              <a:lnSpc>
                <a:spcPts val="3700"/>
              </a:lnSpc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Trial Normalised DQN (stable, slightly lower returns).</a:t>
            </a:r>
          </a:p>
          <a:p>
            <a:pPr algn="l">
              <a:lnSpc>
                <a:spcPts val="3700"/>
              </a:lnSpc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Goal:</a:t>
            </a:r>
          </a:p>
          <a:p>
            <a:pPr algn="l">
              <a:lnSpc>
                <a:spcPts val="3700"/>
              </a:lnSpc>
            </a:pPr>
            <a:r>
              <a:rPr lang="en-US" sz="2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 hyperparameter tuning(random search) to balance performance and stability.</a:t>
            </a:r>
          </a:p>
          <a:p>
            <a:pPr algn="l">
              <a:lnSpc>
                <a:spcPts val="3700"/>
              </a:lnSpc>
            </a:pPr>
            <a:endParaRPr lang="en-US" sz="2642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3700"/>
              </a:lnSpc>
            </a:pPr>
            <a:endParaRPr lang="en-US" sz="2642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2452255" y="873493"/>
            <a:ext cx="1667423" cy="1661511"/>
          </a:xfrm>
          <a:custGeom>
            <a:avLst/>
            <a:gdLst/>
            <a:ahLst/>
            <a:cxnLst/>
            <a:rect l="l" t="t" r="r" b="b"/>
            <a:pathLst>
              <a:path w="1667423" h="1661511">
                <a:moveTo>
                  <a:pt x="0" y="0"/>
                </a:moveTo>
                <a:lnTo>
                  <a:pt x="1667424" y="0"/>
                </a:lnTo>
                <a:lnTo>
                  <a:pt x="1667424" y="1661511"/>
                </a:lnTo>
                <a:lnTo>
                  <a:pt x="0" y="16615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675" y="1943298"/>
            <a:ext cx="8782935" cy="5818694"/>
          </a:xfrm>
          <a:custGeom>
            <a:avLst/>
            <a:gdLst/>
            <a:ahLst/>
            <a:cxnLst/>
            <a:rect l="l" t="t" r="r" b="b"/>
            <a:pathLst>
              <a:path w="8782935" h="5818694">
                <a:moveTo>
                  <a:pt x="0" y="0"/>
                </a:moveTo>
                <a:lnTo>
                  <a:pt x="8782935" y="0"/>
                </a:lnTo>
                <a:lnTo>
                  <a:pt x="8782935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9235849" y="1943298"/>
            <a:ext cx="8782935" cy="5818694"/>
          </a:xfrm>
          <a:custGeom>
            <a:avLst/>
            <a:gdLst/>
            <a:ahLst/>
            <a:cxnLst/>
            <a:rect l="l" t="t" r="r" b="b"/>
            <a:pathLst>
              <a:path w="8782935" h="5818694">
                <a:moveTo>
                  <a:pt x="0" y="0"/>
                </a:moveTo>
                <a:lnTo>
                  <a:pt x="8782935" y="0"/>
                </a:lnTo>
                <a:lnTo>
                  <a:pt x="8782935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TextBox 4"/>
          <p:cNvSpPr txBox="1"/>
          <p:nvPr/>
        </p:nvSpPr>
        <p:spPr>
          <a:xfrm>
            <a:off x="192675" y="7848350"/>
            <a:ext cx="87829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 dqn optimized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05065" y="7972905"/>
            <a:ext cx="878293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Normalized dqn optimized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84143" y="-171450"/>
            <a:ext cx="878293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Evaluation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98012" y="144395"/>
            <a:ext cx="17813447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Choosing Between Normal DQN &amp; Normalized DQN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7491" y="3884753"/>
            <a:ext cx="17364388" cy="580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6509" lvl="1" indent="-393255" algn="ctr">
              <a:lnSpc>
                <a:spcPts val="5100"/>
              </a:lnSpc>
              <a:buFont typeface="Arial"/>
              <a:buChar char="•"/>
            </a:pPr>
            <a:r>
              <a:rPr lang="en-US" sz="3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 DQN:</a:t>
            </a:r>
          </a:p>
          <a:p>
            <a:pPr marL="1573019" lvl="2" indent="-524340" algn="ctr">
              <a:lnSpc>
                <a:spcPts val="5100"/>
              </a:lnSpc>
              <a:buFont typeface="Arial"/>
              <a:buChar char="⚬"/>
            </a:pPr>
            <a:r>
              <a:rPr lang="en-US" sz="3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Became more stable after changes.</a:t>
            </a:r>
          </a:p>
          <a:p>
            <a:pPr marL="1573019" lvl="2" indent="-524340" algn="ctr">
              <a:lnSpc>
                <a:spcPts val="5100"/>
              </a:lnSpc>
              <a:buFont typeface="Arial"/>
              <a:buChar char="⚬"/>
            </a:pPr>
            <a:r>
              <a:rPr lang="en-US" sz="3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Issue: Loss remained high → results compromised for stability.</a:t>
            </a:r>
          </a:p>
          <a:p>
            <a:pPr marL="786509" lvl="1" indent="-393255" algn="ctr">
              <a:lnSpc>
                <a:spcPts val="5100"/>
              </a:lnSpc>
              <a:buFont typeface="Arial"/>
              <a:buChar char="•"/>
            </a:pPr>
            <a:r>
              <a:rPr lang="en-US" sz="3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Normalised DQN:</a:t>
            </a:r>
          </a:p>
          <a:p>
            <a:pPr marL="1573019" lvl="2" indent="-524340" algn="ctr">
              <a:lnSpc>
                <a:spcPts val="5100"/>
              </a:lnSpc>
              <a:buFont typeface="Arial"/>
              <a:buChar char="⚬"/>
            </a:pPr>
            <a:r>
              <a:rPr lang="en-US" sz="3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Stable training with lower loss.</a:t>
            </a:r>
          </a:p>
          <a:p>
            <a:pPr marL="1573019" lvl="2" indent="-524340" algn="ctr">
              <a:lnSpc>
                <a:spcPts val="5100"/>
              </a:lnSpc>
              <a:buFont typeface="Arial"/>
              <a:buChar char="⚬"/>
            </a:pPr>
            <a:r>
              <a:rPr lang="en-US" sz="3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Performance not significantly affected.</a:t>
            </a:r>
          </a:p>
          <a:p>
            <a:pPr algn="ctr">
              <a:lnSpc>
                <a:spcPts val="5100"/>
              </a:lnSpc>
            </a:pPr>
            <a:r>
              <a:rPr lang="en-US" sz="3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Conclusion:</a:t>
            </a:r>
          </a:p>
          <a:p>
            <a:pPr algn="ctr">
              <a:lnSpc>
                <a:spcPts val="5100"/>
              </a:lnSpc>
            </a:pPr>
            <a:r>
              <a:rPr lang="en-US" sz="3642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Normalised DQN wins — better stability + low loss without sacrificing results.</a:t>
            </a:r>
          </a:p>
          <a:p>
            <a:pPr algn="ctr">
              <a:lnSpc>
                <a:spcPts val="5100"/>
              </a:lnSpc>
            </a:pPr>
            <a:endParaRPr lang="en-US" sz="3642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4629" b="36830"/>
          <a:stretch>
            <a:fillRect/>
          </a:stretch>
        </p:blipFill>
        <p:spPr>
          <a:xfrm>
            <a:off x="6538570" y="2988146"/>
            <a:ext cx="4414836" cy="51985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87415" y="857250"/>
            <a:ext cx="1131317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Performence</a:t>
            </a:r>
          </a:p>
        </p:txBody>
      </p:sp>
      <p:sp>
        <p:nvSpPr>
          <p:cNvPr id="4" name="Freeform 4"/>
          <p:cNvSpPr/>
          <p:nvPr/>
        </p:nvSpPr>
        <p:spPr>
          <a:xfrm>
            <a:off x="3140292" y="5036798"/>
            <a:ext cx="1421342" cy="1627491"/>
          </a:xfrm>
          <a:custGeom>
            <a:avLst/>
            <a:gdLst/>
            <a:ahLst/>
            <a:cxnLst/>
            <a:rect l="l" t="t" r="r" b="b"/>
            <a:pathLst>
              <a:path w="1421342" h="1627491">
                <a:moveTo>
                  <a:pt x="0" y="0"/>
                </a:moveTo>
                <a:lnTo>
                  <a:pt x="1421343" y="0"/>
                </a:lnTo>
                <a:lnTo>
                  <a:pt x="1421343" y="1627491"/>
                </a:lnTo>
                <a:lnTo>
                  <a:pt x="0" y="1627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3215437" y="5036798"/>
            <a:ext cx="1485607" cy="1627491"/>
          </a:xfrm>
          <a:custGeom>
            <a:avLst/>
            <a:gdLst/>
            <a:ahLst/>
            <a:cxnLst/>
            <a:rect l="l" t="t" r="r" b="b"/>
            <a:pathLst>
              <a:path w="1485607" h="1627491">
                <a:moveTo>
                  <a:pt x="0" y="0"/>
                </a:moveTo>
                <a:lnTo>
                  <a:pt x="1485607" y="0"/>
                </a:lnTo>
                <a:lnTo>
                  <a:pt x="1485607" y="1627491"/>
                </a:lnTo>
                <a:lnTo>
                  <a:pt x="0" y="1627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8377897" y="-5779144"/>
            <a:ext cx="14635371" cy="12033527"/>
          </a:xfrm>
          <a:custGeom>
            <a:avLst/>
            <a:gdLst/>
            <a:ahLst/>
            <a:cxnLst/>
            <a:rect l="l" t="t" r="r" b="b"/>
            <a:pathLst>
              <a:path w="14635371" h="12033527">
                <a:moveTo>
                  <a:pt x="0" y="0"/>
                </a:moveTo>
                <a:lnTo>
                  <a:pt x="14635371" y="0"/>
                </a:lnTo>
                <a:lnTo>
                  <a:pt x="14635371" y="12033528"/>
                </a:lnTo>
                <a:lnTo>
                  <a:pt x="0" y="1203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 rot="-706557">
            <a:off x="13859100" y="1432047"/>
            <a:ext cx="4433872" cy="4665492"/>
          </a:xfrm>
          <a:custGeom>
            <a:avLst/>
            <a:gdLst/>
            <a:ahLst/>
            <a:cxnLst/>
            <a:rect l="l" t="t" r="r" b="b"/>
            <a:pathLst>
              <a:path w="4433872" h="4665492">
                <a:moveTo>
                  <a:pt x="0" y="0"/>
                </a:moveTo>
                <a:lnTo>
                  <a:pt x="4433873" y="0"/>
                </a:lnTo>
                <a:lnTo>
                  <a:pt x="4433873" y="4665493"/>
                </a:lnTo>
                <a:lnTo>
                  <a:pt x="0" y="4665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8377897" y="2433562"/>
            <a:ext cx="8117004" cy="7049716"/>
          </a:xfrm>
          <a:custGeom>
            <a:avLst/>
            <a:gdLst/>
            <a:ahLst/>
            <a:cxnLst/>
            <a:rect l="l" t="t" r="r" b="b"/>
            <a:pathLst>
              <a:path w="8117004" h="7049716">
                <a:moveTo>
                  <a:pt x="0" y="0"/>
                </a:moveTo>
                <a:lnTo>
                  <a:pt x="8117004" y="0"/>
                </a:lnTo>
                <a:lnTo>
                  <a:pt x="8117004" y="7049716"/>
                </a:lnTo>
                <a:lnTo>
                  <a:pt x="0" y="70497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4829460" y="1833922"/>
            <a:ext cx="535329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6887" y="4342065"/>
            <a:ext cx="6125528" cy="4351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Context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Background research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EDA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Base Models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Improvements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Hyperparameter tuning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evaluation </a:t>
            </a:r>
          </a:p>
          <a:p>
            <a:pPr marL="660796" lvl="1" indent="-330398" algn="l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conclusion and best model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55822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29"/>
                </a:lnTo>
                <a:lnTo>
                  <a:pt x="0" y="6896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TextBox 3"/>
          <p:cNvSpPr txBox="1"/>
          <p:nvPr/>
        </p:nvSpPr>
        <p:spPr>
          <a:xfrm>
            <a:off x="1256862" y="2475264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CONTEXT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720" y="3705710"/>
            <a:ext cx="6920791" cy="109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Reinforcement learning is an AI method where agents learn optimal actions through trial, error, and rewards.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417815" y="4965196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1417815" y="5173723"/>
            <a:ext cx="4832640" cy="502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33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What is this project about?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7815" y="5752001"/>
            <a:ext cx="11005158" cy="2909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project trains a reinforcement learning agent to balance an inverted pendulum in OpenAI Gym’s Pendulum-v0 environment. Starting from a downward position, the agent learns to apply torque to swing it upright and keep it stable, mimicking control challenges in robotics and self-balancing systems through reward-based interaction.</a:t>
            </a:r>
          </a:p>
          <a:p>
            <a:pPr algn="l">
              <a:lnSpc>
                <a:spcPts val="2923"/>
              </a:lnSpc>
            </a:pPr>
            <a:endParaRPr lang="en-US" sz="208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923"/>
              </a:lnSpc>
            </a:pPr>
            <a:endParaRPr lang="en-US" sz="208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algn="l">
              <a:lnSpc>
                <a:spcPts val="2923"/>
              </a:lnSpc>
            </a:pPr>
            <a:endParaRPr lang="en-US" sz="2088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406" y="2653349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7" y="0"/>
                </a:lnTo>
                <a:lnTo>
                  <a:pt x="6988487" y="5595357"/>
                </a:lnTo>
                <a:lnTo>
                  <a:pt x="0" y="5595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grpSp>
        <p:nvGrpSpPr>
          <p:cNvPr id="3" name="Group 3"/>
          <p:cNvGrpSpPr/>
          <p:nvPr/>
        </p:nvGrpSpPr>
        <p:grpSpPr>
          <a:xfrm>
            <a:off x="7984048" y="2203090"/>
            <a:ext cx="4184191" cy="680410"/>
            <a:chOff x="0" y="0"/>
            <a:chExt cx="1102009" cy="1792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2009" cy="179203"/>
            </a:xfrm>
            <a:custGeom>
              <a:avLst/>
              <a:gdLst/>
              <a:ahLst/>
              <a:cxnLst/>
              <a:rect l="l" t="t" r="r" b="b"/>
              <a:pathLst>
                <a:path w="1102009" h="179203">
                  <a:moveTo>
                    <a:pt x="0" y="0"/>
                  </a:moveTo>
                  <a:lnTo>
                    <a:pt x="1102009" y="0"/>
                  </a:lnTo>
                  <a:lnTo>
                    <a:pt x="1102009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1102009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Part 1 – Task &amp; Observations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88788" y="493587"/>
            <a:ext cx="9292999" cy="12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BACKGROUND RESEARCH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4048" y="2797775"/>
            <a:ext cx="9458843" cy="295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endParaRPr/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Objective: Swing and balance an inverted pendulum upright on a frictionless joint.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Environment: Simulates a pendulum on a frictionless pivot.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Observation Space: Continuous 3D vector [cos(θ), sin(θ), θ̇] describing angle and angular velocity.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Value Range: Observation components ∈ [-8.0, 8.0].</a:t>
            </a:r>
          </a:p>
          <a:p>
            <a:pPr algn="l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984048" y="5756531"/>
            <a:ext cx="6281410" cy="680410"/>
            <a:chOff x="0" y="0"/>
            <a:chExt cx="1654363" cy="179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54363" cy="179203"/>
            </a:xfrm>
            <a:custGeom>
              <a:avLst/>
              <a:gdLst/>
              <a:ahLst/>
              <a:cxnLst/>
              <a:rect l="l" t="t" r="r" b="b"/>
              <a:pathLst>
                <a:path w="1654363" h="179203">
                  <a:moveTo>
                    <a:pt x="0" y="0"/>
                  </a:moveTo>
                  <a:lnTo>
                    <a:pt x="1654363" y="0"/>
                  </a:lnTo>
                  <a:lnTo>
                    <a:pt x="16543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654363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l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Part 2 – Actions, Rewards &amp; Challenges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84048" y="6351216"/>
            <a:ext cx="8105145" cy="295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endParaRPr/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Action Space: Single continuous torque value in [-2.0, 2.0] (shape (1,)).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Reward Function: Penalizes deviation from upright, excessive angular speed, and high torque use.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Challenges: Continuous action space, requires swing-up then balance control, sensitive to exploration and tuning.</a:t>
            </a:r>
          </a:p>
          <a:p>
            <a:pPr algn="l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164577" y="117283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9514606" y="78352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365326" y="3309974"/>
            <a:ext cx="4816214" cy="3695408"/>
          </a:xfrm>
          <a:custGeom>
            <a:avLst/>
            <a:gdLst/>
            <a:ahLst/>
            <a:cxnLst/>
            <a:rect l="l" t="t" r="r" b="b"/>
            <a:pathLst>
              <a:path w="4816214" h="3695408">
                <a:moveTo>
                  <a:pt x="0" y="0"/>
                </a:moveTo>
                <a:lnTo>
                  <a:pt x="4816214" y="0"/>
                </a:lnTo>
                <a:lnTo>
                  <a:pt x="4816214" y="3695408"/>
                </a:lnTo>
                <a:lnTo>
                  <a:pt x="0" y="3695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6754011" y="3040983"/>
            <a:ext cx="11301259" cy="3715289"/>
          </a:xfrm>
          <a:custGeom>
            <a:avLst/>
            <a:gdLst/>
            <a:ahLst/>
            <a:cxnLst/>
            <a:rect l="l" t="t" r="r" b="b"/>
            <a:pathLst>
              <a:path w="11301259" h="3715289">
                <a:moveTo>
                  <a:pt x="0" y="0"/>
                </a:moveTo>
                <a:lnTo>
                  <a:pt x="11301259" y="0"/>
                </a:lnTo>
                <a:lnTo>
                  <a:pt x="11301259" y="3715289"/>
                </a:lnTo>
                <a:lnTo>
                  <a:pt x="0" y="3715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1568323" y="190378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18353" y="151447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6368" y="7186357"/>
            <a:ext cx="3902229" cy="258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Most rewards range from -1400 to -900, peaking near -1050. Distribution is uneven, loosely bell-shaped, and entirely negative, reflecting inconsistent, unoptimized performance typical of a random policy in Pendulum.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230479" y="6813422"/>
            <a:ext cx="10607207" cy="2958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pendulum’s cos(θ) and sin(θ) distributions peak near -1 and 1, showing it frequently reaches upright and inverted positions, with less time in intermediate angles. Angular velocity follows a symmetric bell curve centered at zero, indicating mostly moderate speeds and fewer extreme velocities. This reflects natural pendulum motion — rapid acceleration in mid-swing and deceleration at turning points. Overall, the pendulum often lingers at extreme angles with moderate angular velocities, consistent with expected physical behavior in the Pendulum environment.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624954" y="117283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9514606" y="102870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1923210" y="1443888"/>
            <a:ext cx="5706131" cy="5766975"/>
          </a:xfrm>
          <a:custGeom>
            <a:avLst/>
            <a:gdLst/>
            <a:ahLst/>
            <a:cxnLst/>
            <a:rect l="l" t="t" r="r" b="b"/>
            <a:pathLst>
              <a:path w="5706131" h="5766975">
                <a:moveTo>
                  <a:pt x="0" y="0"/>
                </a:moveTo>
                <a:lnTo>
                  <a:pt x="5706131" y="0"/>
                </a:lnTo>
                <a:lnTo>
                  <a:pt x="5706131" y="5766975"/>
                </a:lnTo>
                <a:lnTo>
                  <a:pt x="0" y="5766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08" b="-140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3030662" y="1859077"/>
            <a:ext cx="6188669" cy="5542233"/>
          </a:xfrm>
          <a:custGeom>
            <a:avLst/>
            <a:gdLst/>
            <a:ahLst/>
            <a:cxnLst/>
            <a:rect l="l" t="t" r="r" b="b"/>
            <a:pathLst>
              <a:path w="6188669" h="5542233">
                <a:moveTo>
                  <a:pt x="0" y="0"/>
                </a:moveTo>
                <a:lnTo>
                  <a:pt x="6188669" y="0"/>
                </a:lnTo>
                <a:lnTo>
                  <a:pt x="6188669" y="5542233"/>
                </a:lnTo>
                <a:lnTo>
                  <a:pt x="0" y="55422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TextBox 8"/>
          <p:cNvSpPr txBox="1"/>
          <p:nvPr/>
        </p:nvSpPr>
        <p:spPr>
          <a:xfrm>
            <a:off x="1028700" y="1903785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18353" y="1731516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80706" y="7553753"/>
            <a:ext cx="4330857" cy="221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pairplot shows cos(θ) and sin(θ) forming a circle, confirming their trigonometric link. Peaks near -1 and 1 indicate extreme angles, while angular velocity is widely distributed under random actions.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67768" y="7553753"/>
            <a:ext cx="4330857" cy="258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pairplot shows cos(θ) and sin(θ) forming a circle, confirming their trigonometric link. Peaks near -1 and 1 indicate extreme angles, while angular velocity is widely distributed under random actions.</a:t>
            </a:r>
          </a:p>
          <a:p>
            <a:pPr algn="ctr"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>
            <a:off x="11610530" y="96376"/>
            <a:ext cx="5016256" cy="3335810"/>
          </a:xfrm>
          <a:custGeom>
            <a:avLst/>
            <a:gdLst/>
            <a:ahLst/>
            <a:cxnLst/>
            <a:rect l="l" t="t" r="r" b="b"/>
            <a:pathLst>
              <a:path w="5016256" h="3335810">
                <a:moveTo>
                  <a:pt x="0" y="0"/>
                </a:moveTo>
                <a:lnTo>
                  <a:pt x="5016256" y="0"/>
                </a:lnTo>
                <a:lnTo>
                  <a:pt x="5016256" y="3335810"/>
                </a:lnTo>
                <a:lnTo>
                  <a:pt x="0" y="3335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89852" y="6294816"/>
            <a:ext cx="11255334" cy="4167339"/>
          </a:xfrm>
          <a:custGeom>
            <a:avLst/>
            <a:gdLst/>
            <a:ahLst/>
            <a:cxnLst/>
            <a:rect l="l" t="t" r="r" b="b"/>
            <a:pathLst>
              <a:path w="11255334" h="4167339">
                <a:moveTo>
                  <a:pt x="0" y="0"/>
                </a:moveTo>
                <a:lnTo>
                  <a:pt x="11255335" y="0"/>
                </a:lnTo>
                <a:lnTo>
                  <a:pt x="11255335" y="4167339"/>
                </a:lnTo>
                <a:lnTo>
                  <a:pt x="0" y="4167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08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1610530" y="3652121"/>
            <a:ext cx="4296194" cy="3544360"/>
          </a:xfrm>
          <a:custGeom>
            <a:avLst/>
            <a:gdLst/>
            <a:ahLst/>
            <a:cxnLst/>
            <a:rect l="l" t="t" r="r" b="b"/>
            <a:pathLst>
              <a:path w="4296194" h="3544360">
                <a:moveTo>
                  <a:pt x="0" y="0"/>
                </a:moveTo>
                <a:lnTo>
                  <a:pt x="4296194" y="0"/>
                </a:lnTo>
                <a:lnTo>
                  <a:pt x="4296194" y="3544359"/>
                </a:lnTo>
                <a:lnTo>
                  <a:pt x="0" y="354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1515921" y="7196480"/>
            <a:ext cx="6107699" cy="2977503"/>
          </a:xfrm>
          <a:custGeom>
            <a:avLst/>
            <a:gdLst/>
            <a:ahLst/>
            <a:cxnLst/>
            <a:rect l="l" t="t" r="r" b="b"/>
            <a:pathLst>
              <a:path w="6107699" h="2977503">
                <a:moveTo>
                  <a:pt x="0" y="0"/>
                </a:moveTo>
                <a:lnTo>
                  <a:pt x="6107699" y="0"/>
                </a:lnTo>
                <a:lnTo>
                  <a:pt x="6107699" y="2977504"/>
                </a:lnTo>
                <a:lnTo>
                  <a:pt x="0" y="29775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119119" y="3728405"/>
            <a:ext cx="11396802" cy="2302632"/>
          </a:xfrm>
          <a:custGeom>
            <a:avLst/>
            <a:gdLst/>
            <a:ahLst/>
            <a:cxnLst/>
            <a:rect l="l" t="t" r="r" b="b"/>
            <a:pathLst>
              <a:path w="11396802" h="2302632">
                <a:moveTo>
                  <a:pt x="0" y="0"/>
                </a:moveTo>
                <a:lnTo>
                  <a:pt x="11396802" y="0"/>
                </a:lnTo>
                <a:lnTo>
                  <a:pt x="11396802" y="2302631"/>
                </a:lnTo>
                <a:lnTo>
                  <a:pt x="0" y="23026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22" b="-422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>
            <a:off x="309271" y="310213"/>
            <a:ext cx="11301259" cy="3121973"/>
          </a:xfrm>
          <a:custGeom>
            <a:avLst/>
            <a:gdLst/>
            <a:ahLst/>
            <a:cxnLst/>
            <a:rect l="l" t="t" r="r" b="b"/>
            <a:pathLst>
              <a:path w="11301259" h="3121973">
                <a:moveTo>
                  <a:pt x="0" y="0"/>
                </a:moveTo>
                <a:lnTo>
                  <a:pt x="11301259" y="0"/>
                </a:lnTo>
                <a:lnTo>
                  <a:pt x="11301259" y="3121973"/>
                </a:lnTo>
                <a:lnTo>
                  <a:pt x="0" y="31219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15832745" y="3926586"/>
            <a:ext cx="2455255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More eda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12" name="TextBox 12"/>
          <p:cNvSpPr txBox="1"/>
          <p:nvPr/>
        </p:nvSpPr>
        <p:spPr>
          <a:xfrm>
            <a:off x="5765451" y="802857"/>
            <a:ext cx="7678893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BASE MODELS TO EXPERIMENT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NORMAL DQN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334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Learns action-value function Q(s,a)Q(s,a)Q(s,a) using a neural network.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Features: Experience replay, target network, ε-greedy policy.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Pros: Simple, effective for discrete actions.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Cons: Overestimation bias, instability possible.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NOISY DQN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12191" y="5118787"/>
            <a:ext cx="399417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SOFT ACTOR-CRITIC (SAC)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02306"/>
            <a:ext cx="3037045" cy="3653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Adds trainable noise to weights for adaptive exploration.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Features: Noisy layers, removes ε-greedy tuning, state-dependent exploration.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Pros: Efficient, consistent exploration.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Cons: Slightly higher training complexity.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564804" y="6149906"/>
            <a:ext cx="3037045" cy="3958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Maximizes both return and entropy for balanced exploration/exploitation.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Features: Separate actor/critic networks, temperature parameter, continuous action support.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Pros: Stable, sample-efficient, effective in continuous spaces.</a:t>
            </a:r>
          </a:p>
          <a:p>
            <a:pPr marL="325137" lvl="1" indent="-162569" algn="ctr">
              <a:lnSpc>
                <a:spcPts val="2439"/>
              </a:lnSpc>
              <a:buFont typeface="Arial"/>
              <a:buChar char="•"/>
            </a:pPr>
            <a:r>
              <a:rPr lang="en-US" sz="1505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Cons: Higher computation cost.</a:t>
            </a:r>
          </a:p>
          <a:p>
            <a:pPr algn="ctr">
              <a:lnSpc>
                <a:spcPts val="2439"/>
              </a:lnSpc>
            </a:pPr>
            <a:endParaRPr lang="en-US" sz="1505" dirty="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94186" y="406589"/>
            <a:ext cx="7937973" cy="9510914"/>
            <a:chOff x="0" y="0"/>
            <a:chExt cx="8585708" cy="10287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r="-39749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232159" y="1498022"/>
            <a:ext cx="8276532" cy="841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8"/>
              </a:lnSpc>
            </a:pPr>
            <a:r>
              <a:rPr lang="en-US" sz="301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These 3 Models</a:t>
            </a:r>
          </a:p>
          <a:p>
            <a:pPr marL="434307" lvl="1" indent="-217154" algn="l">
              <a:lnSpc>
                <a:spcPts val="3258"/>
              </a:lnSpc>
              <a:buAutoNum type="arabicPeriod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Normal DQN – Baseline Value-Based Method</a:t>
            </a:r>
          </a:p>
          <a:p>
            <a:pPr marL="868614" lvl="2" indent="-289538" algn="l">
              <a:lnSpc>
                <a:spcPts val="3258"/>
              </a:lnSpc>
              <a:buFont typeface="Arial"/>
              <a:buChar char="⚬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Serves as the reference point for performance.</a:t>
            </a:r>
          </a:p>
          <a:p>
            <a:pPr marL="868614" lvl="2" indent="-289538" algn="l">
              <a:lnSpc>
                <a:spcPts val="3258"/>
              </a:lnSpc>
              <a:buFont typeface="Arial"/>
              <a:buChar char="⚬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Widely used and well-understood in RL literature.</a:t>
            </a:r>
          </a:p>
          <a:p>
            <a:pPr marL="868614" lvl="2" indent="-289538" algn="l">
              <a:lnSpc>
                <a:spcPts val="3258"/>
              </a:lnSpc>
              <a:buFont typeface="Arial"/>
              <a:buChar char="⚬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Good to see how a standard discrete-action method handles the task after discretization.</a:t>
            </a:r>
          </a:p>
          <a:p>
            <a:pPr marL="434307" lvl="1" indent="-217154" algn="l">
              <a:lnSpc>
                <a:spcPts val="3258"/>
              </a:lnSpc>
              <a:buAutoNum type="arabicPeriod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Noisy DQN – Exploration-Enhanced Value-Based Method</a:t>
            </a:r>
          </a:p>
          <a:p>
            <a:pPr marL="868614" lvl="2" indent="-289538" algn="l">
              <a:lnSpc>
                <a:spcPts val="3258"/>
              </a:lnSpc>
              <a:buFont typeface="Arial"/>
              <a:buChar char="⚬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Builds directly on DQN to address exploration weaknesses.</a:t>
            </a:r>
          </a:p>
          <a:p>
            <a:pPr marL="868614" lvl="2" indent="-289538" algn="l">
              <a:lnSpc>
                <a:spcPts val="3258"/>
              </a:lnSpc>
              <a:buFont typeface="Arial"/>
              <a:buChar char="⚬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Lets you isolate the impact of exploration strategy while keeping the architecture similar to the baseline.</a:t>
            </a:r>
          </a:p>
          <a:p>
            <a:pPr marL="868614" lvl="2" indent="-289538" algn="l">
              <a:lnSpc>
                <a:spcPts val="3258"/>
              </a:lnSpc>
              <a:buFont typeface="Arial"/>
              <a:buChar char="⚬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Good for testing if better exploration improves stability and returns.</a:t>
            </a:r>
          </a:p>
          <a:p>
            <a:pPr marL="434307" lvl="1" indent="-217154" algn="l">
              <a:lnSpc>
                <a:spcPts val="3258"/>
              </a:lnSpc>
              <a:buAutoNum type="arabicPeriod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Soft Actor-Critic (SAC) – State-of-the-Art Actor-Critic Method</a:t>
            </a:r>
          </a:p>
          <a:p>
            <a:pPr marL="868614" lvl="2" indent="-289538" algn="l">
              <a:lnSpc>
                <a:spcPts val="3258"/>
              </a:lnSpc>
              <a:buFont typeface="Arial"/>
              <a:buChar char="⚬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Designed for continuous action spaces, avoiding discretization entirely.</a:t>
            </a:r>
          </a:p>
          <a:p>
            <a:pPr marL="868614" lvl="2" indent="-289538" algn="l">
              <a:lnSpc>
                <a:spcPts val="3258"/>
              </a:lnSpc>
              <a:buFont typeface="Arial"/>
              <a:buChar char="⚬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Tests how a policy-gradient-based approach compares to value-based methods.</a:t>
            </a:r>
          </a:p>
          <a:p>
            <a:pPr marL="868614" lvl="2" indent="-289538" algn="l">
              <a:lnSpc>
                <a:spcPts val="3258"/>
              </a:lnSpc>
              <a:buFont typeface="Arial"/>
              <a:buChar char="⚬"/>
            </a:pPr>
            <a:r>
              <a:rPr lang="en-US" sz="201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Incorporates entropy maximization, which may yield better exploration and stability.</a:t>
            </a:r>
          </a:p>
          <a:p>
            <a:pPr algn="l">
              <a:lnSpc>
                <a:spcPts val="3258"/>
              </a:lnSpc>
            </a:pPr>
            <a:endParaRPr lang="en-US" sz="2011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0723671" y="-35558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1134</Words>
  <Application>Microsoft Office PowerPoint</Application>
  <PresentationFormat>Custom</PresentationFormat>
  <Paragraphs>149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Poppins Medium</vt:lpstr>
      <vt:lpstr>Computer Says No</vt:lpstr>
      <vt:lpstr>Calibri</vt:lpstr>
      <vt:lpstr>Poppins Bold</vt:lpstr>
      <vt:lpstr>Arial</vt:lpstr>
      <vt:lpstr>Canva Sans Bold</vt:lpstr>
      <vt:lpstr>Canva Sans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dc:creator>school acc</dc:creator>
  <cp:lastModifiedBy>school acc</cp:lastModifiedBy>
  <cp:revision>3</cp:revision>
  <dcterms:created xsi:type="dcterms:W3CDTF">2006-08-16T00:00:00Z</dcterms:created>
  <dcterms:modified xsi:type="dcterms:W3CDTF">2025-08-10T08:15:33Z</dcterms:modified>
  <dc:identifier>DAGvplyj6l8</dc:identifier>
</cp:coreProperties>
</file>